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</p:sldIdLst>
  <p:sldSz cx="18288000" cy="10287000"/>
  <p:notesSz cx="6858000" cy="9144000"/>
  <p:embeddedFontLst>
    <p:embeddedFont>
      <p:font typeface="Open Sans 1" charset="1" panose="020B0606030504020204"/>
      <p:regular r:id="rId6"/>
    </p:embeddedFont>
    <p:embeddedFont>
      <p:font typeface="Open Sans 1 Bold" charset="1" panose="020B0806030504020204"/>
      <p:regular r:id="rId7"/>
    </p:embeddedFont>
    <p:embeddedFont>
      <p:font typeface="Open Sans 1 Italics" charset="1" panose="020B0606030504020204"/>
      <p:regular r:id="rId8"/>
    </p:embeddedFont>
    <p:embeddedFont>
      <p:font typeface="Open Sans 1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Open Sans Extra Bold" charset="1" panose="020B0906030804020204"/>
      <p:regular r:id="rId15"/>
    </p:embeddedFont>
    <p:embeddedFont>
      <p:font typeface="Open Sans Extra Bold Italics" charset="1" panose="020B0906030804020204"/>
      <p:regular r:id="rId16"/>
    </p:embeddedFont>
    <p:embeddedFont>
      <p:font typeface="Quicksand" charset="1" panose="00000500000000000000"/>
      <p:regular r:id="rId17"/>
    </p:embeddedFont>
    <p:embeddedFont>
      <p:font typeface="Quicksand Bold" charset="1" panose="00000800000000000000"/>
      <p:regular r:id="rId18"/>
    </p:embeddedFont>
    <p:embeddedFont>
      <p:font typeface="Quicksand Light" charset="1" panose="00000400000000000000"/>
      <p:regular r:id="rId19"/>
    </p:embeddedFont>
    <p:embeddedFont>
      <p:font typeface="Quicksand Medium" charset="1" panose="00000600000000000000"/>
      <p:regular r:id="rId20"/>
    </p:embeddedFont>
    <p:embeddedFont>
      <p:font typeface="Open Sans 2" charset="1" panose="020B0606030504020204"/>
      <p:regular r:id="rId21"/>
    </p:embeddedFont>
    <p:embeddedFont>
      <p:font typeface="Open Sans 2 Bold" charset="1" panose="020B0806030504020204"/>
      <p:regular r:id="rId22"/>
    </p:embeddedFont>
    <p:embeddedFont>
      <p:font typeface="Open Sans 2 Italics" charset="1" panose="020B0606030504020204"/>
      <p:regular r:id="rId23"/>
    </p:embeddedFont>
    <p:embeddedFont>
      <p:font typeface="Open Sans 2 Bold Italics" charset="1" panose="020B0806030504020204"/>
      <p:regular r:id="rId24"/>
    </p:embeddedFont>
    <p:embeddedFont>
      <p:font typeface="Open Sans 2 Light" charset="1" panose="020B0306030504020204"/>
      <p:regular r:id="rId25"/>
    </p:embeddedFont>
    <p:embeddedFont>
      <p:font typeface="Open Sans 2 Light Italics" charset="1" panose="020B0306030504020204"/>
      <p:regular r:id="rId26"/>
    </p:embeddedFont>
    <p:embeddedFont>
      <p:font typeface="Open Sans 2 Ultra-Bold" charset="1" panose="00000000000000000000"/>
      <p:regular r:id="rId27"/>
    </p:embeddedFont>
    <p:embeddedFont>
      <p:font typeface="Open Sans 2 Ultra-Bold Italics" charset="1" panose="00000000000000000000"/>
      <p:regular r:id="rId28"/>
    </p:embeddedFont>
    <p:embeddedFont>
      <p:font typeface="Be Vietnam" charset="1" panose="00000500000000000000"/>
      <p:regular r:id="rId29"/>
    </p:embeddedFont>
    <p:embeddedFont>
      <p:font typeface="Be Vietnam Italics" charset="1" panose="00000500000000000000"/>
      <p:regular r:id="rId30"/>
    </p:embeddedFont>
    <p:embeddedFont>
      <p:font typeface="Be Vietnam Thin" charset="1" panose="00000200000000000000"/>
      <p:regular r:id="rId31"/>
    </p:embeddedFont>
    <p:embeddedFont>
      <p:font typeface="Be Vietnam Thin Italics" charset="1" panose="00000300000000000000"/>
      <p:regular r:id="rId32"/>
    </p:embeddedFont>
    <p:embeddedFont>
      <p:font typeface="Be Vietnam Medium" charset="1" panose="00000600000000000000"/>
      <p:regular r:id="rId33"/>
    </p:embeddedFont>
    <p:embeddedFont>
      <p:font typeface="Be Vietnam Medium Italics" charset="1" panose="00000600000000000000"/>
      <p:regular r:id="rId34"/>
    </p:embeddedFont>
    <p:embeddedFont>
      <p:font typeface="Be Vietnam Ultra-Bold" charset="1" panose="00000900000000000000"/>
      <p:regular r:id="rId35"/>
    </p:embeddedFont>
    <p:embeddedFont>
      <p:font typeface="Be Vietnam Ultra-Bold Italics" charset="1" panose="000009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17922" y="866568"/>
            <a:ext cx="7890129" cy="8229600"/>
          </a:xfrm>
          <a:custGeom>
            <a:avLst/>
            <a:gdLst/>
            <a:ahLst/>
            <a:cxnLst/>
            <a:rect r="r" b="b" t="t" l="l"/>
            <a:pathLst>
              <a:path h="8229600" w="7890129">
                <a:moveTo>
                  <a:pt x="0" y="0"/>
                </a:moveTo>
                <a:lnTo>
                  <a:pt x="7890129" y="0"/>
                </a:lnTo>
                <a:lnTo>
                  <a:pt x="78901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933260"/>
            <a:ext cx="8853878" cy="13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BOMB APPETIT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4523268"/>
            <a:ext cx="8398722" cy="21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RESTAURANT APP </a:t>
            </a:r>
          </a:p>
          <a:p>
            <a:pPr marL="0" indent="0" lvl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SECURE AND RELIABLE COMMUNICATION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964057"/>
            <a:ext cx="8602534" cy="41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3139A8"/>
                </a:solidFill>
                <a:latin typeface="Arimo"/>
              </a:rPr>
              <a:t>PROJETO DE SIRS 23/24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7341870"/>
            <a:ext cx="8602534" cy="198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3139A8"/>
                </a:solidFill>
                <a:latin typeface="Arimo"/>
              </a:rPr>
              <a:t>REALIZED BY:</a:t>
            </a:r>
          </a:p>
          <a:p>
            <a:pPr>
              <a:lnSpc>
                <a:spcPts val="3136"/>
              </a:lnSpc>
            </a:pPr>
          </a:p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3139A8"/>
                </a:solidFill>
                <a:latin typeface="Arimo"/>
              </a:rPr>
              <a:t>LUÍS MARQUES Nº 99265</a:t>
            </a:r>
          </a:p>
          <a:p>
            <a:pPr>
              <a:lnSpc>
                <a:spcPts val="3136"/>
              </a:lnSpc>
            </a:pP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3139A8"/>
                </a:solidFill>
                <a:latin typeface="Arimo"/>
              </a:rPr>
              <a:t>RAMIRO MOLDES Nº 99313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697480"/>
            <a:ext cx="7924800" cy="483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VERY MUCH!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964057"/>
            <a:ext cx="11407420" cy="41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3139A8"/>
                </a:solidFill>
                <a:latin typeface="Arimo"/>
              </a:rPr>
              <a:t>PRESENTED BY LUÍS MARQUES Nº 99265 &amp; RAMIRO MOLDES Nº 99313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632" y="488122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3794" y="488122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9469" y="488122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5144" y="4971367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00819" y="4971367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12371" y="1009650"/>
            <a:ext cx="1086325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3139A8"/>
                </a:solidFill>
                <a:latin typeface="Archivo Black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609" y="7362145"/>
            <a:ext cx="2993446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3139A8"/>
                </a:solidFill>
                <a:latin typeface="Open Sans 1 Bold"/>
              </a:rPr>
              <a:t>How The Document was Secured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45771" y="7209745"/>
            <a:ext cx="2993446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2199" spc="43">
                <a:solidFill>
                  <a:srgbClr val="3139A8"/>
                </a:solidFill>
                <a:latin typeface="Open Sans 1 Bold"/>
              </a:rPr>
              <a:t>How the Infrastructure was designed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69894" y="7209745"/>
            <a:ext cx="3130837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2199" spc="43">
                <a:solidFill>
                  <a:srgbClr val="3139A8"/>
                </a:solidFill>
                <a:latin typeface="Open Sans 1 Bold"/>
              </a:rPr>
              <a:t>Conclusion, mishaps and realizations of what was done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5054" y="3014321"/>
            <a:ext cx="1085810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139A8"/>
                </a:solidFill>
                <a:latin typeface="Open Sans 1 Bold"/>
              </a:rPr>
              <a:t>By the end of this presentation , students will be able to: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44042" y="7057345"/>
            <a:ext cx="2993446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2199" spc="43">
                <a:solidFill>
                  <a:srgbClr val="3139A8"/>
                </a:solidFill>
                <a:latin typeface="Open Sans 1 Bold"/>
              </a:rPr>
              <a:t>How was configured the security of the connections and key distribuition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4948" y="7209745"/>
            <a:ext cx="2993446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9"/>
              </a:lnSpc>
              <a:spcBef>
                <a:spcPct val="0"/>
              </a:spcBef>
            </a:pPr>
            <a:r>
              <a:rPr lang="en-US" sz="2199" spc="43">
                <a:solidFill>
                  <a:srgbClr val="3139A8"/>
                </a:solidFill>
                <a:latin typeface="Open Sans 1 Bold"/>
              </a:rPr>
              <a:t>How it was hadled the security challenge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12750" y="2247900"/>
            <a:ext cx="7119378" cy="8039100"/>
          </a:xfrm>
          <a:custGeom>
            <a:avLst/>
            <a:gdLst/>
            <a:ahLst/>
            <a:cxnLst/>
            <a:rect r="r" b="b" t="t" l="l"/>
            <a:pathLst>
              <a:path h="8039100" w="7119378">
                <a:moveTo>
                  <a:pt x="0" y="0"/>
                </a:moveTo>
                <a:lnTo>
                  <a:pt x="7119378" y="0"/>
                </a:lnTo>
                <a:lnTo>
                  <a:pt x="7119378" y="8039100"/>
                </a:lnTo>
                <a:lnTo>
                  <a:pt x="0" y="803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3" t="0" r="-74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7656" y="528782"/>
            <a:ext cx="1277364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3139A8"/>
                </a:solidFill>
                <a:latin typeface="Archivo Black"/>
              </a:rPr>
              <a:t>DOCUMENT EXAMPLE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867083"/>
            <a:ext cx="4698141" cy="4261040"/>
            <a:chOff x="0" y="0"/>
            <a:chExt cx="8961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6178" cy="812800"/>
            </a:xfrm>
            <a:custGeom>
              <a:avLst/>
              <a:gdLst/>
              <a:ahLst/>
              <a:cxnLst/>
              <a:rect r="r" b="b" t="t" l="l"/>
              <a:pathLst>
                <a:path h="812800" w="896178">
                  <a:moveTo>
                    <a:pt x="115184" y="0"/>
                  </a:moveTo>
                  <a:lnTo>
                    <a:pt x="780993" y="0"/>
                  </a:lnTo>
                  <a:cubicBezTo>
                    <a:pt x="811542" y="0"/>
                    <a:pt x="840840" y="12135"/>
                    <a:pt x="862441" y="33737"/>
                  </a:cubicBezTo>
                  <a:cubicBezTo>
                    <a:pt x="884042" y="55338"/>
                    <a:pt x="896178" y="84636"/>
                    <a:pt x="896178" y="115184"/>
                  </a:cubicBezTo>
                  <a:lnTo>
                    <a:pt x="896178" y="697616"/>
                  </a:lnTo>
                  <a:cubicBezTo>
                    <a:pt x="896178" y="761230"/>
                    <a:pt x="844608" y="812800"/>
                    <a:pt x="780993" y="812800"/>
                  </a:cubicBezTo>
                  <a:lnTo>
                    <a:pt x="115184" y="812800"/>
                  </a:lnTo>
                  <a:cubicBezTo>
                    <a:pt x="84636" y="812800"/>
                    <a:pt x="55338" y="800665"/>
                    <a:pt x="33737" y="779063"/>
                  </a:cubicBezTo>
                  <a:cubicBezTo>
                    <a:pt x="12135" y="757462"/>
                    <a:pt x="0" y="728164"/>
                    <a:pt x="0" y="697616"/>
                  </a:cubicBezTo>
                  <a:lnTo>
                    <a:pt x="0" y="115184"/>
                  </a:lnTo>
                  <a:cubicBezTo>
                    <a:pt x="0" y="84636"/>
                    <a:pt x="12135" y="55338"/>
                    <a:pt x="33737" y="33737"/>
                  </a:cubicBezTo>
                  <a:cubicBezTo>
                    <a:pt x="55338" y="12135"/>
                    <a:pt x="84636" y="0"/>
                    <a:pt x="115184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96178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62227" y="3772970"/>
            <a:ext cx="1831086" cy="2057400"/>
          </a:xfrm>
          <a:custGeom>
            <a:avLst/>
            <a:gdLst/>
            <a:ahLst/>
            <a:cxnLst/>
            <a:rect r="r" b="b" t="t" l="l"/>
            <a:pathLst>
              <a:path h="2057400" w="1831086">
                <a:moveTo>
                  <a:pt x="0" y="0"/>
                </a:moveTo>
                <a:lnTo>
                  <a:pt x="1831086" y="0"/>
                </a:lnTo>
                <a:lnTo>
                  <a:pt x="183108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3765" y="3774358"/>
            <a:ext cx="1679587" cy="2057400"/>
          </a:xfrm>
          <a:custGeom>
            <a:avLst/>
            <a:gdLst/>
            <a:ahLst/>
            <a:cxnLst/>
            <a:rect r="r" b="b" t="t" l="l"/>
            <a:pathLst>
              <a:path h="2057400" w="1679587">
                <a:moveTo>
                  <a:pt x="0" y="0"/>
                </a:moveTo>
                <a:lnTo>
                  <a:pt x="1679586" y="0"/>
                </a:lnTo>
                <a:lnTo>
                  <a:pt x="167958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4356" y="6163745"/>
            <a:ext cx="4046829" cy="41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933">
                <a:solidFill>
                  <a:srgbClr val="FFFFFF"/>
                </a:solidFill>
                <a:latin typeface="Arimo Bold"/>
              </a:rPr>
              <a:t>Confidentiality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5743" y="1009650"/>
            <a:ext cx="11876514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3139A8"/>
                </a:solidFill>
                <a:latin typeface="Archivo Black"/>
              </a:rPr>
              <a:t>SECURITY IMPLEMENTED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263826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006364"/>
            <a:ext cx="42116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AES-256 sym key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340185"/>
            <a:ext cx="13279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IV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006300"/>
            <a:ext cx="45004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Base  64 encoding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044488" y="5830370"/>
            <a:ext cx="4698141" cy="4456630"/>
            <a:chOff x="0" y="0"/>
            <a:chExt cx="896178" cy="850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6178" cy="850109"/>
            </a:xfrm>
            <a:custGeom>
              <a:avLst/>
              <a:gdLst/>
              <a:ahLst/>
              <a:cxnLst/>
              <a:rect r="r" b="b" t="t" l="l"/>
              <a:pathLst>
                <a:path h="850109" w="896178">
                  <a:moveTo>
                    <a:pt x="115351" y="0"/>
                  </a:moveTo>
                  <a:lnTo>
                    <a:pt x="780827" y="0"/>
                  </a:lnTo>
                  <a:cubicBezTo>
                    <a:pt x="811420" y="0"/>
                    <a:pt x="840760" y="12153"/>
                    <a:pt x="862392" y="33785"/>
                  </a:cubicBezTo>
                  <a:cubicBezTo>
                    <a:pt x="884025" y="55418"/>
                    <a:pt x="896178" y="84758"/>
                    <a:pt x="896178" y="115351"/>
                  </a:cubicBezTo>
                  <a:lnTo>
                    <a:pt x="896178" y="734758"/>
                  </a:lnTo>
                  <a:cubicBezTo>
                    <a:pt x="896178" y="798465"/>
                    <a:pt x="844533" y="850109"/>
                    <a:pt x="780827" y="850109"/>
                  </a:cubicBezTo>
                  <a:lnTo>
                    <a:pt x="115351" y="850109"/>
                  </a:lnTo>
                  <a:cubicBezTo>
                    <a:pt x="84758" y="850109"/>
                    <a:pt x="55418" y="837956"/>
                    <a:pt x="33785" y="816324"/>
                  </a:cubicBezTo>
                  <a:cubicBezTo>
                    <a:pt x="12153" y="794691"/>
                    <a:pt x="0" y="765351"/>
                    <a:pt x="0" y="734758"/>
                  </a:cubicBezTo>
                  <a:lnTo>
                    <a:pt x="0" y="115351"/>
                  </a:lnTo>
                  <a:cubicBezTo>
                    <a:pt x="0" y="84758"/>
                    <a:pt x="12153" y="55418"/>
                    <a:pt x="33785" y="33785"/>
                  </a:cubicBezTo>
                  <a:cubicBezTo>
                    <a:pt x="55418" y="12153"/>
                    <a:pt x="84758" y="0"/>
                    <a:pt x="115351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896178" cy="831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370143" y="6127033"/>
            <a:ext cx="4046829" cy="80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933">
                <a:solidFill>
                  <a:srgbClr val="FFFFFF"/>
                </a:solidFill>
                <a:latin typeface="Arimo Bold"/>
              </a:rPr>
              <a:t>Authenticity and Integrity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9184" y="8083327"/>
            <a:ext cx="36348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RSA Asym key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9184" y="8749443"/>
            <a:ext cx="43724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SHA- 256 hashing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9659" y="7398856"/>
            <a:ext cx="34865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PKCS #1 v1.5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674070"/>
            <a:ext cx="28361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CBC Mode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036594" y="5830370"/>
            <a:ext cx="4698141" cy="4297752"/>
            <a:chOff x="0" y="0"/>
            <a:chExt cx="896178" cy="8198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6178" cy="819803"/>
            </a:xfrm>
            <a:custGeom>
              <a:avLst/>
              <a:gdLst/>
              <a:ahLst/>
              <a:cxnLst/>
              <a:rect r="r" b="b" t="t" l="l"/>
              <a:pathLst>
                <a:path h="819803" w="896178">
                  <a:moveTo>
                    <a:pt x="115351" y="0"/>
                  </a:moveTo>
                  <a:lnTo>
                    <a:pt x="780827" y="0"/>
                  </a:lnTo>
                  <a:cubicBezTo>
                    <a:pt x="811420" y="0"/>
                    <a:pt x="840760" y="12153"/>
                    <a:pt x="862392" y="33785"/>
                  </a:cubicBezTo>
                  <a:cubicBezTo>
                    <a:pt x="884025" y="55418"/>
                    <a:pt x="896178" y="84758"/>
                    <a:pt x="896178" y="115351"/>
                  </a:cubicBezTo>
                  <a:lnTo>
                    <a:pt x="896178" y="704452"/>
                  </a:lnTo>
                  <a:cubicBezTo>
                    <a:pt x="896178" y="768159"/>
                    <a:pt x="844533" y="819803"/>
                    <a:pt x="780827" y="819803"/>
                  </a:cubicBezTo>
                  <a:lnTo>
                    <a:pt x="115351" y="819803"/>
                  </a:lnTo>
                  <a:cubicBezTo>
                    <a:pt x="84758" y="819803"/>
                    <a:pt x="55418" y="807650"/>
                    <a:pt x="33785" y="786017"/>
                  </a:cubicBezTo>
                  <a:cubicBezTo>
                    <a:pt x="12153" y="764385"/>
                    <a:pt x="0" y="735045"/>
                    <a:pt x="0" y="704452"/>
                  </a:cubicBezTo>
                  <a:lnTo>
                    <a:pt x="0" y="115351"/>
                  </a:lnTo>
                  <a:cubicBezTo>
                    <a:pt x="0" y="84758"/>
                    <a:pt x="12153" y="55418"/>
                    <a:pt x="33785" y="33785"/>
                  </a:cubicBezTo>
                  <a:cubicBezTo>
                    <a:pt x="55418" y="12153"/>
                    <a:pt x="84758" y="0"/>
                    <a:pt x="115351" y="0"/>
                  </a:cubicBez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896178" cy="800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362250" y="6127033"/>
            <a:ext cx="4046829" cy="41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933">
                <a:solidFill>
                  <a:srgbClr val="FFFFFF"/>
                </a:solidFill>
                <a:latin typeface="Arimo Bold"/>
              </a:rPr>
              <a:t>Freshness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42959" y="7520079"/>
            <a:ext cx="35933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Timestamp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2959" y="8083327"/>
            <a:ext cx="26644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</a:rPr>
              <a:t>Nonce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804784" y="3578592"/>
            <a:ext cx="3237510" cy="2140286"/>
          </a:xfrm>
          <a:custGeom>
            <a:avLst/>
            <a:gdLst/>
            <a:ahLst/>
            <a:cxnLst/>
            <a:rect r="r" b="b" t="t" l="l"/>
            <a:pathLst>
              <a:path h="2140286" w="3237510">
                <a:moveTo>
                  <a:pt x="0" y="0"/>
                </a:moveTo>
                <a:lnTo>
                  <a:pt x="3237510" y="0"/>
                </a:lnTo>
                <a:lnTo>
                  <a:pt x="3237510" y="2140286"/>
                </a:lnTo>
                <a:lnTo>
                  <a:pt x="0" y="2140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0282" y="4060943"/>
            <a:ext cx="14707436" cy="4259761"/>
          </a:xfrm>
          <a:custGeom>
            <a:avLst/>
            <a:gdLst/>
            <a:ahLst/>
            <a:cxnLst/>
            <a:rect r="r" b="b" t="t" l="l"/>
            <a:pathLst>
              <a:path h="4259761" w="14707436">
                <a:moveTo>
                  <a:pt x="0" y="0"/>
                </a:moveTo>
                <a:lnTo>
                  <a:pt x="14707436" y="0"/>
                </a:lnTo>
                <a:lnTo>
                  <a:pt x="14707436" y="4259761"/>
                </a:lnTo>
                <a:lnTo>
                  <a:pt x="0" y="425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15" b="-33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3539" y="1066800"/>
            <a:ext cx="11940921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SECURE DOCUMENT FORMAT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345163"/>
            <a:ext cx="8784653" cy="2222499"/>
            <a:chOff x="0" y="0"/>
            <a:chExt cx="3930647" cy="994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0647" cy="994445"/>
            </a:xfrm>
            <a:custGeom>
              <a:avLst/>
              <a:gdLst/>
              <a:ahLst/>
              <a:cxnLst/>
              <a:rect r="r" b="b" t="t" l="l"/>
              <a:pathLst>
                <a:path h="994445" w="3930647">
                  <a:moveTo>
                    <a:pt x="13220" y="0"/>
                  </a:moveTo>
                  <a:lnTo>
                    <a:pt x="3917428" y="0"/>
                  </a:lnTo>
                  <a:cubicBezTo>
                    <a:pt x="3920934" y="0"/>
                    <a:pt x="3924296" y="1393"/>
                    <a:pt x="3926775" y="3872"/>
                  </a:cubicBezTo>
                  <a:cubicBezTo>
                    <a:pt x="3929254" y="6351"/>
                    <a:pt x="3930647" y="9713"/>
                    <a:pt x="3930647" y="13220"/>
                  </a:cubicBezTo>
                  <a:lnTo>
                    <a:pt x="3930647" y="981226"/>
                  </a:lnTo>
                  <a:cubicBezTo>
                    <a:pt x="3930647" y="984732"/>
                    <a:pt x="3929254" y="988094"/>
                    <a:pt x="3926775" y="990574"/>
                  </a:cubicBezTo>
                  <a:cubicBezTo>
                    <a:pt x="3924296" y="993053"/>
                    <a:pt x="3920934" y="994445"/>
                    <a:pt x="3917428" y="994445"/>
                  </a:cubicBezTo>
                  <a:lnTo>
                    <a:pt x="13220" y="994445"/>
                  </a:lnTo>
                  <a:cubicBezTo>
                    <a:pt x="9713" y="994445"/>
                    <a:pt x="6351" y="993053"/>
                    <a:pt x="3872" y="990574"/>
                  </a:cubicBezTo>
                  <a:cubicBezTo>
                    <a:pt x="1393" y="988094"/>
                    <a:pt x="0" y="984732"/>
                    <a:pt x="0" y="981226"/>
                  </a:cubicBezTo>
                  <a:lnTo>
                    <a:pt x="0" y="13220"/>
                  </a:lnTo>
                  <a:cubicBezTo>
                    <a:pt x="0" y="9713"/>
                    <a:pt x="1393" y="6351"/>
                    <a:pt x="3872" y="3872"/>
                  </a:cubicBezTo>
                  <a:cubicBezTo>
                    <a:pt x="6351" y="1393"/>
                    <a:pt x="9713" y="0"/>
                    <a:pt x="13220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30647" cy="1032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5462" y="409679"/>
            <a:ext cx="1591046" cy="1815509"/>
          </a:xfrm>
          <a:custGeom>
            <a:avLst/>
            <a:gdLst/>
            <a:ahLst/>
            <a:cxnLst/>
            <a:rect r="r" b="b" t="t" l="l"/>
            <a:pathLst>
              <a:path h="1815509" w="1591046">
                <a:moveTo>
                  <a:pt x="0" y="0"/>
                </a:moveTo>
                <a:lnTo>
                  <a:pt x="1591046" y="0"/>
                </a:lnTo>
                <a:lnTo>
                  <a:pt x="1591046" y="1815508"/>
                </a:lnTo>
                <a:lnTo>
                  <a:pt x="0" y="1815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6480" y="1143784"/>
            <a:ext cx="1673182" cy="792670"/>
          </a:xfrm>
          <a:custGeom>
            <a:avLst/>
            <a:gdLst/>
            <a:ahLst/>
            <a:cxnLst/>
            <a:rect r="r" b="b" t="t" l="l"/>
            <a:pathLst>
              <a:path h="792670" w="1673182">
                <a:moveTo>
                  <a:pt x="0" y="0"/>
                </a:moveTo>
                <a:lnTo>
                  <a:pt x="1673182" y="0"/>
                </a:lnTo>
                <a:lnTo>
                  <a:pt x="1673182" y="792670"/>
                </a:lnTo>
                <a:lnTo>
                  <a:pt x="0" y="79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5596" y="426914"/>
            <a:ext cx="1653319" cy="1798273"/>
          </a:xfrm>
          <a:custGeom>
            <a:avLst/>
            <a:gdLst/>
            <a:ahLst/>
            <a:cxnLst/>
            <a:rect r="r" b="b" t="t" l="l"/>
            <a:pathLst>
              <a:path h="1798273" w="1653319">
                <a:moveTo>
                  <a:pt x="0" y="0"/>
                </a:moveTo>
                <a:lnTo>
                  <a:pt x="1653318" y="0"/>
                </a:lnTo>
                <a:lnTo>
                  <a:pt x="1653318" y="1798273"/>
                </a:lnTo>
                <a:lnTo>
                  <a:pt x="0" y="1798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27869" y="5291562"/>
            <a:ext cx="1591046" cy="1815509"/>
          </a:xfrm>
          <a:custGeom>
            <a:avLst/>
            <a:gdLst/>
            <a:ahLst/>
            <a:cxnLst/>
            <a:rect r="r" b="b" t="t" l="l"/>
            <a:pathLst>
              <a:path h="1815509" w="1591046">
                <a:moveTo>
                  <a:pt x="0" y="0"/>
                </a:moveTo>
                <a:lnTo>
                  <a:pt x="1591045" y="0"/>
                </a:lnTo>
                <a:lnTo>
                  <a:pt x="1591045" y="1815509"/>
                </a:lnTo>
                <a:lnTo>
                  <a:pt x="0" y="1815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267335" y="7516646"/>
            <a:ext cx="8784653" cy="2222499"/>
            <a:chOff x="0" y="0"/>
            <a:chExt cx="3930647" cy="9944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30647" cy="994445"/>
            </a:xfrm>
            <a:custGeom>
              <a:avLst/>
              <a:gdLst/>
              <a:ahLst/>
              <a:cxnLst/>
              <a:rect r="r" b="b" t="t" l="l"/>
              <a:pathLst>
                <a:path h="994445" w="3930647">
                  <a:moveTo>
                    <a:pt x="13220" y="0"/>
                  </a:moveTo>
                  <a:lnTo>
                    <a:pt x="3917428" y="0"/>
                  </a:lnTo>
                  <a:cubicBezTo>
                    <a:pt x="3920934" y="0"/>
                    <a:pt x="3924296" y="1393"/>
                    <a:pt x="3926775" y="3872"/>
                  </a:cubicBezTo>
                  <a:cubicBezTo>
                    <a:pt x="3929254" y="6351"/>
                    <a:pt x="3930647" y="9713"/>
                    <a:pt x="3930647" y="13220"/>
                  </a:cubicBezTo>
                  <a:lnTo>
                    <a:pt x="3930647" y="981226"/>
                  </a:lnTo>
                  <a:cubicBezTo>
                    <a:pt x="3930647" y="984732"/>
                    <a:pt x="3929254" y="988094"/>
                    <a:pt x="3926775" y="990574"/>
                  </a:cubicBezTo>
                  <a:cubicBezTo>
                    <a:pt x="3924296" y="993053"/>
                    <a:pt x="3920934" y="994445"/>
                    <a:pt x="3917428" y="994445"/>
                  </a:cubicBezTo>
                  <a:lnTo>
                    <a:pt x="13220" y="994445"/>
                  </a:lnTo>
                  <a:cubicBezTo>
                    <a:pt x="9713" y="994445"/>
                    <a:pt x="6351" y="993053"/>
                    <a:pt x="3872" y="990574"/>
                  </a:cubicBezTo>
                  <a:cubicBezTo>
                    <a:pt x="1393" y="988094"/>
                    <a:pt x="0" y="984732"/>
                    <a:pt x="0" y="981226"/>
                  </a:cubicBezTo>
                  <a:lnTo>
                    <a:pt x="0" y="13220"/>
                  </a:lnTo>
                  <a:cubicBezTo>
                    <a:pt x="0" y="9713"/>
                    <a:pt x="1393" y="6351"/>
                    <a:pt x="3872" y="3872"/>
                  </a:cubicBezTo>
                  <a:cubicBezTo>
                    <a:pt x="6351" y="1393"/>
                    <a:pt x="9713" y="0"/>
                    <a:pt x="13220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30647" cy="1032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986480" y="5945480"/>
            <a:ext cx="1673182" cy="792670"/>
          </a:xfrm>
          <a:custGeom>
            <a:avLst/>
            <a:gdLst/>
            <a:ahLst/>
            <a:cxnLst/>
            <a:rect r="r" b="b" t="t" l="l"/>
            <a:pathLst>
              <a:path h="792670" w="1673182">
                <a:moveTo>
                  <a:pt x="0" y="0"/>
                </a:moveTo>
                <a:lnTo>
                  <a:pt x="1673182" y="0"/>
                </a:lnTo>
                <a:lnTo>
                  <a:pt x="1673182" y="792670"/>
                </a:lnTo>
                <a:lnTo>
                  <a:pt x="0" y="79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45462" y="4984281"/>
            <a:ext cx="1602706" cy="2122790"/>
          </a:xfrm>
          <a:custGeom>
            <a:avLst/>
            <a:gdLst/>
            <a:ahLst/>
            <a:cxnLst/>
            <a:rect r="r" b="b" t="t" l="l"/>
            <a:pathLst>
              <a:path h="2122790" w="1602706">
                <a:moveTo>
                  <a:pt x="0" y="0"/>
                </a:moveTo>
                <a:lnTo>
                  <a:pt x="1602706" y="0"/>
                </a:lnTo>
                <a:lnTo>
                  <a:pt x="1602706" y="2122790"/>
                </a:lnTo>
                <a:lnTo>
                  <a:pt x="0" y="2122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2957" y="1072609"/>
            <a:ext cx="8401043" cy="821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8"/>
              </a:lnSpc>
            </a:pPr>
            <a:r>
              <a:rPr lang="en-US" sz="7420" spc="-311">
                <a:solidFill>
                  <a:srgbClr val="3139A8"/>
                </a:solidFill>
                <a:latin typeface="Be Vietnam Ultra-Bold"/>
              </a:rPr>
              <a:t>SECURITY </a:t>
            </a:r>
          </a:p>
          <a:p>
            <a:pPr algn="ctr">
              <a:lnSpc>
                <a:spcPts val="8088"/>
              </a:lnSpc>
            </a:pPr>
            <a:r>
              <a:rPr lang="en-US" sz="7420" spc="-311">
                <a:solidFill>
                  <a:srgbClr val="3139A8"/>
                </a:solidFill>
                <a:latin typeface="Be Vietnam Ultra-Bold"/>
              </a:rPr>
              <a:t>OF </a:t>
            </a:r>
          </a:p>
          <a:p>
            <a:pPr algn="ctr">
              <a:lnSpc>
                <a:spcPts val="8088"/>
              </a:lnSpc>
            </a:pPr>
            <a:r>
              <a:rPr lang="en-US" sz="7420" spc="-311">
                <a:solidFill>
                  <a:srgbClr val="3139A8"/>
                </a:solidFill>
                <a:latin typeface="Be Vietnam Ultra-Bold"/>
              </a:rPr>
              <a:t>CONNECTIONS</a:t>
            </a:r>
          </a:p>
          <a:p>
            <a:pPr algn="ctr">
              <a:lnSpc>
                <a:spcPts val="8088"/>
              </a:lnSpc>
            </a:pPr>
          </a:p>
          <a:p>
            <a:pPr algn="ctr">
              <a:lnSpc>
                <a:spcPts val="8088"/>
              </a:lnSpc>
            </a:pPr>
            <a:r>
              <a:rPr lang="en-US" sz="7420" spc="-311">
                <a:solidFill>
                  <a:srgbClr val="3139A8"/>
                </a:solidFill>
                <a:latin typeface="Be Vietnam Ultra-Bold"/>
              </a:rPr>
              <a:t>&amp;</a:t>
            </a:r>
          </a:p>
          <a:p>
            <a:pPr algn="ctr">
              <a:lnSpc>
                <a:spcPts val="8088"/>
              </a:lnSpc>
            </a:pPr>
          </a:p>
          <a:p>
            <a:pPr algn="ctr">
              <a:lnSpc>
                <a:spcPts val="8088"/>
              </a:lnSpc>
            </a:pPr>
            <a:r>
              <a:rPr lang="en-US" sz="7420" spc="-311">
                <a:solidFill>
                  <a:srgbClr val="3139A8"/>
                </a:solidFill>
                <a:latin typeface="Be Vietnam Ultra-Bold"/>
              </a:rPr>
              <a:t>KEY DESTRIBUTION</a:t>
            </a:r>
          </a:p>
          <a:p>
            <a:pPr algn="ctr" marL="0" indent="0" lvl="0">
              <a:lnSpc>
                <a:spcPts val="808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50530" y="2382422"/>
            <a:ext cx="1462135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TLS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0530" y="2887336"/>
            <a:ext cx="8678123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Same client key and certificate  for connections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45949" y="3388048"/>
            <a:ext cx="8580755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Shared Server certificate and server public key 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50530" y="3898695"/>
            <a:ext cx="6148133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Client share public key to server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3865" y="7553904"/>
            <a:ext cx="1462135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SSH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3865" y="8058818"/>
            <a:ext cx="6927105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Server knows credentials of 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69284" y="8559530"/>
            <a:ext cx="6453680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Database stores clients public keys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73865" y="9070177"/>
            <a:ext cx="7076525" cy="48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697" indent="-300849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FFFFFF"/>
                </a:solidFill>
                <a:latin typeface="Open Sans 2"/>
              </a:rPr>
              <a:t>Database configured with a selected ip 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5616" y="1722327"/>
            <a:ext cx="9727119" cy="8251450"/>
          </a:xfrm>
          <a:custGeom>
            <a:avLst/>
            <a:gdLst/>
            <a:ahLst/>
            <a:cxnLst/>
            <a:rect r="r" b="b" t="t" l="l"/>
            <a:pathLst>
              <a:path h="8251450" w="9727119">
                <a:moveTo>
                  <a:pt x="0" y="0"/>
                </a:moveTo>
                <a:lnTo>
                  <a:pt x="9727119" y="0"/>
                </a:lnTo>
                <a:lnTo>
                  <a:pt x="9727119" y="8251450"/>
                </a:lnTo>
                <a:lnTo>
                  <a:pt x="0" y="8251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6952" y="535305"/>
            <a:ext cx="1271409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INFRASTRUCTURE  &amp; FIREWALLS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0733" y="-633455"/>
            <a:ext cx="9434011" cy="11553911"/>
            <a:chOff x="0" y="0"/>
            <a:chExt cx="2385741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5741" cy="2921836"/>
            </a:xfrm>
            <a:custGeom>
              <a:avLst/>
              <a:gdLst/>
              <a:ahLst/>
              <a:cxnLst/>
              <a:rect r="r" b="b" t="t" l="l"/>
              <a:pathLst>
                <a:path h="2921836" w="2385741">
                  <a:moveTo>
                    <a:pt x="0" y="0"/>
                  </a:moveTo>
                  <a:lnTo>
                    <a:pt x="2385741" y="0"/>
                  </a:lnTo>
                  <a:lnTo>
                    <a:pt x="2385741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385741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71996" y="2828528"/>
            <a:ext cx="7109806" cy="4114800"/>
          </a:xfrm>
          <a:custGeom>
            <a:avLst/>
            <a:gdLst/>
            <a:ahLst/>
            <a:cxnLst/>
            <a:rect r="r" b="b" t="t" l="l"/>
            <a:pathLst>
              <a:path h="4114800" w="7109806">
                <a:moveTo>
                  <a:pt x="0" y="0"/>
                </a:moveTo>
                <a:lnTo>
                  <a:pt x="7109805" y="0"/>
                </a:lnTo>
                <a:lnTo>
                  <a:pt x="7109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2032" y="1066800"/>
            <a:ext cx="9666779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SECURITY CHALLENGE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99929"/>
            <a:ext cx="8441642" cy="702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Review is his own json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Executing signing just for the review and store the json secure document on the database as the review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Encrypt function handles all matters of security of the document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Review added to the json file of the restaurant when read request is made 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Verify review by getting all public keys stores in the database 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Freshness is not verified for the review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30525" y="-633455"/>
            <a:ext cx="7804219" cy="11553911"/>
            <a:chOff x="0" y="0"/>
            <a:chExt cx="1973587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3587" cy="2921836"/>
            </a:xfrm>
            <a:custGeom>
              <a:avLst/>
              <a:gdLst/>
              <a:ahLst/>
              <a:cxnLst/>
              <a:rect r="r" b="b" t="t" l="l"/>
              <a:pathLst>
                <a:path h="2921836" w="1973587">
                  <a:moveTo>
                    <a:pt x="0" y="0"/>
                  </a:moveTo>
                  <a:lnTo>
                    <a:pt x="1973587" y="0"/>
                  </a:lnTo>
                  <a:lnTo>
                    <a:pt x="1973587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973587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73016" y="1670607"/>
            <a:ext cx="5431464" cy="6330378"/>
          </a:xfrm>
          <a:custGeom>
            <a:avLst/>
            <a:gdLst/>
            <a:ahLst/>
            <a:cxnLst/>
            <a:rect r="r" b="b" t="t" l="l"/>
            <a:pathLst>
              <a:path h="6330378" w="5431464">
                <a:moveTo>
                  <a:pt x="0" y="0"/>
                </a:moveTo>
                <a:lnTo>
                  <a:pt x="5431464" y="0"/>
                </a:lnTo>
                <a:lnTo>
                  <a:pt x="5431464" y="6330377"/>
                </a:lnTo>
                <a:lnTo>
                  <a:pt x="0" y="63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86189"/>
            <a:ext cx="9891164" cy="181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82"/>
              </a:lnSpc>
            </a:pPr>
            <a:r>
              <a:rPr lang="en-US" sz="6300" spc="-264">
                <a:solidFill>
                  <a:srgbClr val="FFFFFF"/>
                </a:solidFill>
                <a:latin typeface="Be Vietnam Ultra-Bold"/>
              </a:rPr>
              <a:t>MAIN RESULT &amp; CONCLUSIONS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0135" y="2629635"/>
            <a:ext cx="10468294" cy="702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Constructed the entire infrastructure for a simple service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Maintained and fortified the machines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Designed and connected the network layout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Secured connections with off-the-shelf solutions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Created customized protocols for added restrictions and assurance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Validated each message for security</a:t>
            </a:r>
          </a:p>
          <a:p>
            <a:pPr>
              <a:lnSpc>
                <a:spcPts val="3714"/>
              </a:lnSpc>
            </a:pPr>
          </a:p>
          <a:p>
            <a:pPr marL="495043" indent="-247522" lvl="1">
              <a:lnSpc>
                <a:spcPts val="3714"/>
              </a:lnSpc>
              <a:buFont typeface="Arial"/>
              <a:buChar char="•"/>
            </a:pPr>
            <a:r>
              <a:rPr lang="en-US" sz="2292">
                <a:solidFill>
                  <a:srgbClr val="FFFFFF"/>
                </a:solidFill>
                <a:latin typeface="Quicksand Bold"/>
              </a:rPr>
              <a:t>While meeting most requirements, some aspects fell short, notably the user experience's simplicity and the server's minimal error handling for multi-user interactions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DAF4W8Em6mY</dc:identifier>
  <dcterms:modified xsi:type="dcterms:W3CDTF">2011-08-01T06:04:30Z</dcterms:modified>
  <cp:revision>1</cp:revision>
  <dc:title>SIRS</dc:title>
</cp:coreProperties>
</file>